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72" r:id="rId9"/>
    <p:sldId id="273" r:id="rId10"/>
    <p:sldId id="274" r:id="rId11"/>
    <p:sldId id="271" r:id="rId12"/>
    <p:sldId id="275" r:id="rId13"/>
    <p:sldId id="276" r:id="rId14"/>
    <p:sldId id="262" r:id="rId15"/>
    <p:sldId id="263" r:id="rId16"/>
    <p:sldId id="264" r:id="rId17"/>
    <p:sldId id="265" r:id="rId18"/>
    <p:sldId id="267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F9C18-7786-43DA-9E4B-A174ED942D11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0C5F8-7D30-4669-8C2C-73876D1C51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20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AE15-C32A-5E6C-8C66-4012ECF05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972B8-7DE2-F89C-CCE6-AFB5B4681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ECC85-7821-0075-EC42-5B505983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2450C-2CC5-3131-FD69-C7ACBBDC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0875-95DE-113F-9B87-1907A7F6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7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B1B1-E0D5-EA17-7EF7-5F531D27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776D7-621F-1A1A-1F30-2B54ECFBD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5151-B8FC-16F1-E4F9-F52E8BD1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058C-A0D4-6DB9-D8C2-31456556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EFF2-F99C-E393-9915-E73B8FFB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5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BB5BF-83F0-DE79-A179-7FF2CA83B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E65C6-AD08-5D03-272C-62BAEC5E5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CA9BC-C953-EEAD-3578-5C01825F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ACC8-ADC3-ACBB-3B17-5B7E58B8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D8B42-CDFD-D948-6C73-2376CB3D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55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395E-DC1A-F3B8-311D-2B3EF982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86F0-ADDB-8C5B-FD2F-F9BAB7FEA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24A92-5C74-0387-A7E1-BE30D8DB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BCC30-9200-F750-818F-C9546689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947D-27BC-6054-211F-68EAF1BC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05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CA04-3471-4EAE-81DB-7E6BD20D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73F56-1B35-A3F3-A1FB-FAE45F713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4309F-4342-9026-756B-BAEFC32A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293A5-9479-4857-22E7-A363C01C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B7B8-DC06-5998-16DC-B836C55E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82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E5AC-1287-B42C-F61B-CBB52B9D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3382-50ED-A465-1119-FFBCA097D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AF877-8EBE-A531-0A3F-D092861AE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6DCA4-6370-F8C1-1AAA-85A23E2B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628D8-8403-3846-0631-6789B9DB2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1B01-ED6E-9C4F-6348-3FB06B90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5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D0F9-BC33-D7D9-63E1-7B9DA271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5B420-379B-A8C1-F028-9F7CA3DC6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5DEFA-FAA6-6410-C9D5-9F975AFF0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3A315-24FE-960F-A9F2-68EDCEF9D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564EF-9A93-604A-3E74-D8742A5B6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DD105-2613-273B-6BF2-2EC10489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BBEC6-4E9D-F484-DB4D-0C5E49C7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39D13-A235-C4C2-DAF5-CB8EFBD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00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038A-3F90-5541-9554-6F152DA4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B7A86-D7AB-3EDB-A0AE-4F419F8F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B3904-19D1-0278-0E30-5A51BA77E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6797C-2278-55F1-84FF-7E46E48B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84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D3943-43F0-23AB-9CEB-38CC38EA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343BF-A2E0-90E2-0E3C-37C1D5C2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0B06-72A1-252B-568A-5A105F4F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4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B7FF-A9E3-79B6-E19C-5E9719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9901-954A-3E6A-CED5-27EE2D5F2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1C50F-9658-D4E8-3AEF-D507424C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22E78-A20D-26E0-22B8-357460E8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4D5FE-D538-8C7C-B475-25DF0703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84952-F53A-E19C-F9B3-416B48F3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81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93C9-4A4D-A42C-F0CA-622850E7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F7880-9E86-8245-F4F0-5683883CF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70DBB-C0A3-38FC-8A0D-622C9210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9E944-CFCC-71C5-DA61-F37D55B5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A458-FEA7-E803-3D25-9E781B73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6ECAF-084F-0C23-A00C-A4F76892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70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2F9A0-1026-D708-DD8B-2C8C60F6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AEF72-7335-9666-6BC5-F4A75C2BA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6DEA1-F33B-E7B5-00F0-D1EE77A16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DE77-A0FA-470D-BA9C-85097263F05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D1F68-5ACF-604D-BC74-AAE50EF83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56469-7089-D318-555C-5FA11929B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47EBD-7E40-4A9E-BC31-8C72F6270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9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81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904.1083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029F-52DE-BFDA-C300-5D2DFEE24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021" y="1506159"/>
            <a:ext cx="8232396" cy="1922841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Lead Mate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sz="4000" dirty="0">
                <a:latin typeface="Arial Rounded MT Bold" panose="020F0704030504030204" pitchFamily="34" charset="0"/>
              </a:rPr>
              <a:t>AI Engineer Strategist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09A77-39FE-B3FB-222C-197741717E5F}"/>
              </a:ext>
            </a:extLst>
          </p:cNvPr>
          <p:cNvSpPr txBox="1"/>
          <p:nvPr/>
        </p:nvSpPr>
        <p:spPr>
          <a:xfrm>
            <a:off x="7765676" y="4001549"/>
            <a:ext cx="407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Members:</a:t>
            </a:r>
          </a:p>
          <a:p>
            <a:pPr marL="342900" indent="-342900" algn="just">
              <a:buAutoNum type="arabicPeriod"/>
            </a:pPr>
            <a:r>
              <a:rPr lang="en-US" dirty="0"/>
              <a:t>Nikunj Gupta –  22WU0104153(AIML)</a:t>
            </a:r>
          </a:p>
          <a:p>
            <a:pPr marL="342900" indent="-342900" algn="just">
              <a:buAutoNum type="arabicPeriod"/>
            </a:pPr>
            <a:r>
              <a:rPr lang="en-US" dirty="0"/>
              <a:t>Vastav             –  22WU0105034(DS)</a:t>
            </a:r>
          </a:p>
          <a:p>
            <a:pPr marL="342900" indent="-342900" algn="just">
              <a:buAutoNum type="arabicPeriod"/>
            </a:pPr>
            <a:r>
              <a:rPr lang="en-US" dirty="0"/>
              <a:t>Sanjay Bukka  – 22WU0104159(AIML)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C44B7-A38F-3195-0481-138BD86FBD12}"/>
              </a:ext>
            </a:extLst>
          </p:cNvPr>
          <p:cNvSpPr txBox="1"/>
          <p:nvPr/>
        </p:nvSpPr>
        <p:spPr>
          <a:xfrm>
            <a:off x="830510" y="4001549"/>
            <a:ext cx="4375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Supervisor:</a:t>
            </a:r>
          </a:p>
          <a:p>
            <a:r>
              <a:rPr lang="en-US" dirty="0"/>
              <a:t>Dr. Anand Kakarla, </a:t>
            </a:r>
          </a:p>
          <a:p>
            <a:r>
              <a:rPr lang="en-US" dirty="0"/>
              <a:t>School of Technology, </a:t>
            </a:r>
          </a:p>
          <a:p>
            <a:r>
              <a:rPr lang="en-US" dirty="0"/>
              <a:t>Woxsen University 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58B905-8D80-0FAE-1CC2-9AE9AADF14F5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90C574-0B7B-62C9-1DB2-7E864EDE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3D555C-AFD7-782D-385F-874F89D71DFE}"/>
              </a:ext>
            </a:extLst>
          </p:cNvPr>
          <p:cNvSpPr txBox="1"/>
          <p:nvPr/>
        </p:nvSpPr>
        <p:spPr>
          <a:xfrm>
            <a:off x="201336" y="175614"/>
            <a:ext cx="8732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4711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0BF6F-B504-4D10-D7E3-4669DDC4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75A3F-856E-ECC0-84F9-622C73CD7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716FD-BF6C-30F2-E210-8A74086D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192340"/>
            <a:ext cx="9659112" cy="47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019C1-9428-AD2F-D495-32D6AB1D2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C1CE1A-993D-AA5C-E4BE-23FA95EF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820341"/>
            <a:ext cx="9390126" cy="47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659C1-4887-07B5-E881-E14B4F46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3AF6E-DF6F-46C9-8C5B-809F6A526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" y="1645729"/>
            <a:ext cx="10753725" cy="26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011BD-525F-DBEF-AEB0-858DCEFC6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A1BBA-1204-B550-EC24-D0D045EE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410170"/>
            <a:ext cx="9912385" cy="61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4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CB607-AC1B-2336-269B-57908DF4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EB9A4-EE1D-FA84-A22D-895F413A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A4E9E7B-934B-D5B9-5770-DB1A4DB6609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-105682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46F10E-E6D8-B437-CE54-D656CFA47CEB}"/>
              </a:ext>
            </a:extLst>
          </p:cNvPr>
          <p:cNvCxnSpPr>
            <a:cxnSpLocks/>
          </p:cNvCxnSpPr>
          <p:nvPr/>
        </p:nvCxnSpPr>
        <p:spPr>
          <a:xfrm>
            <a:off x="117446" y="540650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8EB3D0-1FA5-4CF4-94AF-B44234079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77" y="695754"/>
            <a:ext cx="6162246" cy="6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0072-EB2B-ED31-B78A-F8422DB9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9F166-440A-63DB-763F-F7D171308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516AF39-6BE6-8726-2EF5-898CF7A55ED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4520B8-20F0-25BE-7DB9-289082D83522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F5286E-361D-4C9F-95C0-CA5DB0DE044E}"/>
              </a:ext>
            </a:extLst>
          </p:cNvPr>
          <p:cNvSpPr txBox="1"/>
          <p:nvPr/>
        </p:nvSpPr>
        <p:spPr>
          <a:xfrm>
            <a:off x="539931" y="1210491"/>
            <a:ext cx="9457509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Frontend</a:t>
            </a: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React</a:t>
            </a:r>
            <a:r>
              <a:rPr lang="en-IN" dirty="0"/>
              <a:t> – Component-based UI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Vite</a:t>
            </a:r>
            <a:r>
              <a:rPr lang="en-IN" dirty="0"/>
              <a:t>– Fast build tool &amp; bundler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Tailwind CSS</a:t>
            </a:r>
            <a:r>
              <a:rPr lang="en-IN" dirty="0"/>
              <a:t>– Responsive styling system</a:t>
            </a:r>
          </a:p>
          <a:p>
            <a:endParaRPr lang="en-IN" dirty="0"/>
          </a:p>
          <a:p>
            <a:r>
              <a:rPr lang="en-IN" sz="2000" b="1" dirty="0"/>
              <a:t>Backend</a:t>
            </a: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Python</a:t>
            </a:r>
            <a:r>
              <a:rPr lang="en-IN" dirty="0"/>
              <a:t>– Core backend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FastAPI</a:t>
            </a:r>
            <a:r>
              <a:rPr lang="en-IN" dirty="0"/>
              <a:t>– REST API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CrewAI</a:t>
            </a:r>
            <a:r>
              <a:rPr lang="en-IN" dirty="0"/>
              <a:t>– Multi-agent orchestration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Ollama</a:t>
            </a:r>
            <a:r>
              <a:rPr lang="en-IN" dirty="0"/>
              <a:t>– Local LLM serving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ChromaDB</a:t>
            </a:r>
            <a:r>
              <a:rPr lang="en-IN" dirty="0"/>
              <a:t>– Vector database for semantic search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AI &amp; </a:t>
            </a:r>
            <a:r>
              <a:rPr lang="en-IN" sz="2000" b="1" dirty="0"/>
              <a:t>ML</a:t>
            </a: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Llama 3.1</a:t>
            </a:r>
            <a:r>
              <a:rPr lang="en-IN" dirty="0"/>
              <a:t> – Local language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Sentence-Transformers</a:t>
            </a:r>
            <a:r>
              <a:rPr lang="en-IN" dirty="0"/>
              <a:t>– Embeddings for text vectorization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LangChain</a:t>
            </a:r>
            <a:r>
              <a:rPr lang="en-IN" dirty="0"/>
              <a:t>– Document chunking &amp;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Scikit-learn</a:t>
            </a:r>
            <a:r>
              <a:rPr lang="en-IN" dirty="0"/>
              <a:t>– Pattern recognition &amp; ML toolkit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011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9E8D-323F-0A56-16D5-54913488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D0838-7EB1-8A74-0C47-0AA3F270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6C40DD3-523D-C7FE-8726-B2BE83EBAE0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94613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Timeline / Workplan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80AB46-03D3-B36F-D4CD-FD2BE14EE28B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9DB0DC-6421-77F4-16E4-6E1C982D0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59824"/>
              </p:ext>
            </p:extLst>
          </p:nvPr>
        </p:nvGraphicFramePr>
        <p:xfrm>
          <a:off x="360725" y="1065403"/>
          <a:ext cx="11467752" cy="5297504"/>
        </p:xfrm>
        <a:graphic>
          <a:graphicData uri="http://schemas.openxmlformats.org/drawingml/2006/table">
            <a:tbl>
              <a:tblPr/>
              <a:tblGrid>
                <a:gridCol w="955646">
                  <a:extLst>
                    <a:ext uri="{9D8B030D-6E8A-4147-A177-3AD203B41FA5}">
                      <a16:colId xmlns:a16="http://schemas.microsoft.com/office/drawing/2014/main" val="3075947382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983265369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1721138932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2097016677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3877432036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4083731047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807634132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2057079184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3756771297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1922552972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3372216906"/>
                    </a:ext>
                  </a:extLst>
                </a:gridCol>
                <a:gridCol w="955646">
                  <a:extLst>
                    <a:ext uri="{9D8B030D-6E8A-4147-A177-3AD203B41FA5}">
                      <a16:colId xmlns:a16="http://schemas.microsoft.com/office/drawing/2014/main" val="733224809"/>
                    </a:ext>
                  </a:extLst>
                </a:gridCol>
              </a:tblGrid>
              <a:tr h="225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Nikunj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Sanjay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Vastav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3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4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5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6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7</a:t>
                      </a:r>
                      <a:endParaRPr lang="en-IN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8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9642"/>
                  </a:ext>
                </a:extLst>
              </a:tr>
              <a:tr h="803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 &amp; Problem Analysis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083416"/>
                  </a:ext>
                </a:extLst>
              </a:tr>
              <a:tr h="7072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 Setup (GitHub API, Data Fetch)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843546"/>
                  </a:ext>
                </a:extLst>
              </a:tr>
              <a:tr h="900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Model Design (Commit Summarization, RAG)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90547"/>
                  </a:ext>
                </a:extLst>
              </a:tr>
              <a:tr h="4179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 UI/UX Design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🟢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57381"/>
                  </a:ext>
                </a:extLst>
              </a:tr>
              <a:tr h="610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Weekly Report Generation Feature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50" dirty="0"/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475490"/>
                  </a:ext>
                </a:extLst>
              </a:tr>
              <a:tr h="610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 Gap Analysis Module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          █████</a:t>
                      </a:r>
                    </a:p>
                    <a:p>
                      <a:pPr>
                        <a:buNone/>
                      </a:pPr>
                      <a:r>
                        <a:rPr lang="en-IN" sz="1050" dirty="0"/>
                        <a:t> 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10652"/>
                  </a:ext>
                </a:extLst>
              </a:tr>
              <a:tr h="321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&amp; Testing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    █████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50" dirty="0"/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89823"/>
                  </a:ext>
                </a:extLst>
              </a:tr>
              <a:tr h="514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 &amp; Presentation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🟢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█████</a:t>
                      </a:r>
                    </a:p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50" dirty="0"/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               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████</a:t>
                      </a:r>
                    </a:p>
                  </a:txBody>
                  <a:tcPr marL="27367" marR="27367" marT="13683" marB="1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994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DFF290-B379-4887-8C33-3CBA6D36802D}"/>
              </a:ext>
            </a:extLst>
          </p:cNvPr>
          <p:cNvCxnSpPr>
            <a:cxnSpLocks/>
          </p:cNvCxnSpPr>
          <p:nvPr/>
        </p:nvCxnSpPr>
        <p:spPr>
          <a:xfrm>
            <a:off x="7776754" y="794214"/>
            <a:ext cx="0" cy="60376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782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FFB54-6AB9-0A26-19DE-0DA0F31F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E863C-CA92-A2AA-957F-97215C4CD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92C4126-9FC5-2AE7-671E-4C71CD656AC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Progress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3AC1D-2740-965A-DC11-049C1D4FCD4F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6EA031-C8E2-45FC-B6C5-017BECC5FCBA}"/>
              </a:ext>
            </a:extLst>
          </p:cNvPr>
          <p:cNvSpPr txBox="1"/>
          <p:nvPr/>
        </p:nvSpPr>
        <p:spPr>
          <a:xfrm>
            <a:off x="265731" y="1159148"/>
            <a:ext cx="10894423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Agent System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Operational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Analyst Agent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DocAgent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Production ready with complete multi-format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 Advisor Agent: Core features complete with comprehensive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Development –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 Completion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Application Structure - Complete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and Navigation: Production ready with responsive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System: Complete implementation with smooth transitions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Features –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Dashboard: Project management interface fully operational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 Dashboard: All features implemented including Kanban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Assistant Interface: UI complete, backend integration pending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Visualization: Mock implementation complete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Reporting: UI complete with structured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 –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Completion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Integration: Basic framework implemented, AI agent integration in progress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Management: Architecture defined, real-time synchronization pending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88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48C2-68EC-804E-116B-5AD25265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35EC7-20AE-C14F-04D0-0C222EEF1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CE8EA16-6F6E-366A-0ECE-79C6F3E02E2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Member’s Roles &amp; Contribution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491CE2-B595-2E70-9CBC-2520ECF06599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965578-60C9-4E57-819E-7BA31430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6" y="1195606"/>
            <a:ext cx="11196456" cy="54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3BDA-E180-C6C3-4BE4-6F90B362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642B8-71F7-D129-96ED-2EA65D724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46B7737-2BD8-6200-463E-5EC44644A7A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089763-D16C-2940-36C0-4F695688EB57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2D5344-8E72-FBB1-270B-1195A69D5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02763"/>
              </p:ext>
            </p:extLst>
          </p:nvPr>
        </p:nvGraphicFramePr>
        <p:xfrm>
          <a:off x="360726" y="1422112"/>
          <a:ext cx="10515600" cy="34747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7076059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04491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06015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Challenge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Impact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How We Addressed It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337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Large Language Model producing inconsistent response formats across queries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AI responses varied between JSON, plain text, and mixed formats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Implemented structured prompt engineering with explicit JSON schemas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84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Vector database queries becoming slow with large document collections 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Search response times increased beyond acceptable thresholds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Implemented embedding caching strategy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571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Managing complex state across multiple dashboard components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Excessive prop drilling through component 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Implemented multiple specialized Context providers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4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Tailwind CSS causing layout breaks on various screen sizes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Sidebar navigation overlapped content on tablets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Adopted mobile-first responsive design methodology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8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66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9BA67F-4634-D4F2-9365-B122292A3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45E76D7-D280-67F3-577E-0E4DEFA9334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A5AD40-3B83-25AB-71C7-E452EBBDC6A2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24BFF0-99B0-462B-BA90-2338E3B6C63B}"/>
              </a:ext>
            </a:extLst>
          </p:cNvPr>
          <p:cNvSpPr txBox="1"/>
          <p:nvPr/>
        </p:nvSpPr>
        <p:spPr>
          <a:xfrm>
            <a:off x="360726" y="1210491"/>
            <a:ext cx="95757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LeadMate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AI-powered strategic layer for project management.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goes beyond traditional tools by actively reasoning about your project and team to provide proactive, actionable insights.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of it as having an experienced tech strategist on your team—one that has read every line of code, understands every team member's skills, and knows every project requirement.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include: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role allocation and skill gap analysis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stack recommendations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commit tracking and risk flagging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chat with your entire codebase and documentation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9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088D6-6D60-2576-B7E9-F130C26C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64776-DEEA-B6E4-7ADA-429D3084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3B5BBD7-A27C-F853-7E07-500881E3A9A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7E7CC8-8F51-0E74-9C26-AC622C3B8F71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551510-A982-499F-AA8B-7CBEEDD844BF}"/>
              </a:ext>
            </a:extLst>
          </p:cNvPr>
          <p:cNvSpPr txBox="1"/>
          <p:nvPr/>
        </p:nvSpPr>
        <p:spPr>
          <a:xfrm>
            <a:off x="360726" y="1107557"/>
            <a:ext cx="79816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 &amp; API Completion Full Stack Integration: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REST API with WebSocket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Features: Live task board updates and notifications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Handling: Comprehensive error recovery and offline capabilities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Testing Implementation &amp; Quality Assurance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Testing: Jest/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PyTest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suite with comprehensive coverage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Testing: Load testing for concurrent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Acceptance Testing: Stakeholder feedback and usability testing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Gap Analysis Enhancement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Assessment: Real-time skill evaluation from Git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Paths: Personalized training recommendations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Optimization: Advanced role assignment algorithms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 Enhancement &amp; 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Quality: Advanced prompt engineering and caching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Optimization: Faster inference and memory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Analytics: Project success probability modeling </a:t>
            </a:r>
          </a:p>
        </p:txBody>
      </p:sp>
    </p:spTree>
    <p:extLst>
      <p:ext uri="{BB962C8B-B14F-4D97-AF65-F5344CB8AC3E}">
        <p14:creationId xmlns:p14="http://schemas.microsoft.com/office/powerpoint/2010/main" val="163826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81E53-556F-3249-00D8-ABE630C9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44032-C38D-F63D-590A-B4737A89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26C2308-CFF8-2CCA-651E-7E898B8C2DF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F1EDDB-C7FC-BB5F-052E-255921745BB1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54E93F2-70B5-422C-A323-BC8A47A8A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5" y="1422112"/>
            <a:ext cx="5020491" cy="502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CB3BE-C68E-4EE8-924D-98A5432FF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5922"/>
            <a:ext cx="5714995" cy="38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9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FAAE-5D4C-19F8-1285-92D1A692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90545-F220-5631-0621-42DD35D00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262F5E0-5728-01B7-10BF-1976DA437DC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273944-1A88-12BE-1D2A-93CE5CC69551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E463F045-1993-50C1-D19A-67A062324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03" y="1074671"/>
            <a:ext cx="993256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Workspace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Single hub for project assets &amp; team management.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Role Assignment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Match members to roles based on resumes &amp; skills.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 Gap Alerts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Detect missing expertise, suggest training or hiring.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Tech Stack Advisor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Recommend stack based on project needs &amp; team skills.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Integration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Read codebase, track commits, and summarize changes.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Commit Summaries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Explain before/after code changes automatically.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 Tracking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Monitor activity &amp; give weekly AI retrospectives.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AI–Lead Chat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Context-aware discussions on code &amp; progress.</a:t>
            </a:r>
          </a:p>
        </p:txBody>
      </p:sp>
    </p:spTree>
    <p:extLst>
      <p:ext uri="{BB962C8B-B14F-4D97-AF65-F5344CB8AC3E}">
        <p14:creationId xmlns:p14="http://schemas.microsoft.com/office/powerpoint/2010/main" val="284077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8829-4900-B8B7-FC2B-3983CD29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16B6ED-1CB3-1034-2DF0-30AF69541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1662DB2-468A-2C58-631F-E1436096F3D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/ Existing Work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403E7D-4746-B523-7ECA-542F23B7B10C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867C5F-410E-3C0E-B2A2-308441DD1AC5}"/>
              </a:ext>
            </a:extLst>
          </p:cNvPr>
          <p:cNvSpPr txBox="1"/>
          <p:nvPr/>
        </p:nvSpPr>
        <p:spPr>
          <a:xfrm>
            <a:off x="360726" y="631005"/>
            <a:ext cx="110986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/ Trello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Asana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/ ClickUp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Copilot / Codeium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Slack + AI Bots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Identified: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single platform offers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project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role allocation, tech stack advice, commit analysis, and continuous retrospectives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one integrated workspace.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CodeBERT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Pre-Trained Model for Programming and Natural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Languageslink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https://arxiv.org/abs/2002.08155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eq2Seq Attention Model Summarizes Code Diffs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https://arxiv.org/abs/1904.10838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9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52AB-BD48-7047-29E5-977CFABAB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EEA0A-4DA8-158F-0E01-D4BB9F29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0CE6852-1FD4-3B8A-358C-94A19F4E7D9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129447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806D2F-31BD-59B2-87B5-CEB666915F6F}"/>
              </a:ext>
            </a:extLst>
          </p:cNvPr>
          <p:cNvCxnSpPr>
            <a:cxnSpLocks/>
          </p:cNvCxnSpPr>
          <p:nvPr/>
        </p:nvCxnSpPr>
        <p:spPr>
          <a:xfrm>
            <a:off x="117446" y="775779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E56EB2-8F37-3B45-E323-0D694BF8F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75321"/>
              </p:ext>
            </p:extLst>
          </p:nvPr>
        </p:nvGraphicFramePr>
        <p:xfrm>
          <a:off x="471183" y="1084010"/>
          <a:ext cx="10873530" cy="5207731"/>
        </p:xfrm>
        <a:graphic>
          <a:graphicData uri="http://schemas.openxmlformats.org/drawingml/2006/table">
            <a:tbl>
              <a:tblPr/>
              <a:tblGrid>
                <a:gridCol w="2033389">
                  <a:extLst>
                    <a:ext uri="{9D8B030D-6E8A-4147-A177-3AD203B41FA5}">
                      <a16:colId xmlns:a16="http://schemas.microsoft.com/office/drawing/2014/main" val="3004807894"/>
                    </a:ext>
                  </a:extLst>
                </a:gridCol>
                <a:gridCol w="3194019">
                  <a:extLst>
                    <a:ext uri="{9D8B030D-6E8A-4147-A177-3AD203B41FA5}">
                      <a16:colId xmlns:a16="http://schemas.microsoft.com/office/drawing/2014/main" val="3764035953"/>
                    </a:ext>
                  </a:extLst>
                </a:gridCol>
                <a:gridCol w="5646122">
                  <a:extLst>
                    <a:ext uri="{9D8B030D-6E8A-4147-A177-3AD203B41FA5}">
                      <a16:colId xmlns:a16="http://schemas.microsoft.com/office/drawing/2014/main" val="1305642179"/>
                    </a:ext>
                  </a:extLst>
                </a:gridCol>
              </a:tblGrid>
              <a:tr h="425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Tool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It Offers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LeadMate</a:t>
                      </a: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Novelty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630535"/>
                  </a:ext>
                </a:extLst>
              </a:tr>
              <a:tr h="1075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Jira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tracking, sprint planning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Adds AI that </a:t>
                      </a: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understands code changes</a:t>
                      </a: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provides commit explanations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81972"/>
                  </a:ext>
                </a:extLst>
              </a:tr>
              <a:tr h="7667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Trello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task boards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Integrates </a:t>
                      </a: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codebase insights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into task boards automatically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74381"/>
                  </a:ext>
                </a:extLst>
              </a:tr>
              <a:tr h="1075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control, commit history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Explains commits in plain language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identifies 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on project goals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372156"/>
                  </a:ext>
                </a:extLst>
              </a:tr>
              <a:tr h="739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Asana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assignments, timelines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Runs </a:t>
                      </a: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skill gap analysis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suggests training/hiring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508252"/>
                  </a:ext>
                </a:extLst>
              </a:tr>
              <a:tr h="1124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ClickUp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+ docs management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 integration + management dashboard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both technical &amp; non-technical summaries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997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35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36A3-5E25-8C73-9FAA-D271AB34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244FA-D365-CDD5-56E9-91749E6B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1298BFC-0F1F-1532-230C-7E1AD1A8442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0726" y="-105682"/>
            <a:ext cx="107994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9479B7-8A2D-2CAC-E043-D7602F7407CF}"/>
              </a:ext>
            </a:extLst>
          </p:cNvPr>
          <p:cNvCxnSpPr>
            <a:cxnSpLocks/>
          </p:cNvCxnSpPr>
          <p:nvPr/>
        </p:nvCxnSpPr>
        <p:spPr>
          <a:xfrm>
            <a:off x="117446" y="540650"/>
            <a:ext cx="103771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EA6FDE4-AD14-DAAD-DF42-4760C8C46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3525"/>
            <a:ext cx="94964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C0422-938F-BEE9-0D3A-601AE6EF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07C56-F033-AD85-43B9-4C14196F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27584-FD0B-A79C-F46E-77E5E7A47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014603"/>
            <a:ext cx="10710672" cy="52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5029B-4DFA-EC6F-6DA9-AF3ED984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83B9A-220D-BD01-C0F3-24EB41726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26" y="0"/>
            <a:ext cx="1697373" cy="8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74533-C8B3-31FA-E79B-50792D869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7" y="933640"/>
            <a:ext cx="10601325" cy="2009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83E4D-EAE8-1DCC-94CF-C2875FC1E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7" y="3544252"/>
            <a:ext cx="10601326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1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969</Words>
  <Application>Microsoft Office PowerPoint</Application>
  <PresentationFormat>Widescreen</PresentationFormat>
  <Paragraphs>201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Lead Mate  AI Engineer Strategist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 Mate  AI Engineer Strategist</dc:title>
  <dc:creator>sanjaybukka28@outlook.com</dc:creator>
  <cp:lastModifiedBy>Sanjay Bukka</cp:lastModifiedBy>
  <cp:revision>21</cp:revision>
  <dcterms:created xsi:type="dcterms:W3CDTF">2025-08-11T13:30:55Z</dcterms:created>
  <dcterms:modified xsi:type="dcterms:W3CDTF">2025-09-23T04:21:38Z</dcterms:modified>
</cp:coreProperties>
</file>